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10"/>
  </p:normalViewPr>
  <p:slideViewPr>
    <p:cSldViewPr snapToGrid="0" snapToObjects="1">
      <p:cViewPr varScale="1">
        <p:scale>
          <a:sx n="162" d="100"/>
          <a:sy n="162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5053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206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1055415"/>
            <a:ext cx="792480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45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Optimization in Modern Power Systems</a:t>
            </a:r>
            <a:endParaRPr lang="en-US" sz="4500" dirty="0"/>
          </a:p>
        </p:txBody>
      </p:sp>
      <p:sp>
        <p:nvSpPr>
          <p:cNvPr id="3" name="Text 1"/>
          <p:cNvSpPr/>
          <p:nvPr/>
        </p:nvSpPr>
        <p:spPr>
          <a:xfrm>
            <a:off x="1848168" y="2579415"/>
            <a:ext cx="544766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20"/>
              </a:lnSpc>
              <a:buNone/>
            </a:pPr>
            <a:r>
              <a:rPr lang="en-US" sz="180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Transmission Expansion Planning Under Uncertainty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2700855" y="3356595"/>
            <a:ext cx="3742289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90"/>
              </a:lnSpc>
              <a:buNone/>
            </a:pPr>
            <a:r>
              <a:rPr lang="en-US" sz="13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46750 – Optimization in Modern Power Systems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3591646" y="3901380"/>
            <a:ext cx="1960633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Group 5 | DTU | November 2025</a:t>
            </a:r>
            <a:endParaRPr lang="en-US" sz="10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206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24014" y="1804095"/>
            <a:ext cx="2495897" cy="548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320"/>
              </a:lnSpc>
              <a:buNone/>
            </a:pPr>
            <a:r>
              <a:rPr lang="en-US" sz="36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Thank You!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3546028" y="2581275"/>
            <a:ext cx="205194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50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Questions &amp; Discussion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2979417" y="3152775"/>
            <a:ext cx="3185166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Optimization in Modern Power Systems | DTU | 2025</a:t>
            </a:r>
            <a:endParaRPr lang="en-US" sz="10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609600"/>
            <a:ext cx="8083296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Case Introduction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609600" y="1249635"/>
            <a:ext cx="7924800" cy="822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60"/>
              </a:lnSpc>
              <a:buNone/>
            </a:pP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Danish Transmission System Operator (Energinet) faces a critical strategic decision: how to optimally plan transmission network expansion under increasing renewable penetration and spatially uneven load growth.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914400" y="2301106"/>
            <a:ext cx="7620000" cy="1771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430"/>
              </a:lnSpc>
              <a:buSzPct val="100000"/>
              <a:buChar char="•"/>
            </a:pPr>
            <a:r>
              <a:rPr lang="en-US" sz="13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Problem:</a:t>
            </a: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When to invest in new transmission capacity?</a:t>
            </a:r>
            <a:endParaRPr lang="en-US" sz="1350" dirty="0"/>
          </a:p>
          <a:p>
            <a:pPr marL="342900" indent="-342900">
              <a:lnSpc>
                <a:spcPts val="2430"/>
              </a:lnSpc>
              <a:buSzPct val="100000"/>
              <a:buChar char="•"/>
            </a:pPr>
            <a:r>
              <a:rPr lang="en-US" sz="13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Context:</a:t>
            </a: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Growing renewable energy hub at node 1, concentrated urban demand at node 2 using fossil fuels, thermal generation at node 3</a:t>
            </a:r>
            <a:endParaRPr lang="en-US" sz="1350" dirty="0"/>
          </a:p>
          <a:p>
            <a:pPr marL="342900" indent="-342900">
              <a:lnSpc>
                <a:spcPts val="2430"/>
              </a:lnSpc>
              <a:buSzPct val="100000"/>
              <a:buChar char="•"/>
            </a:pPr>
            <a:r>
              <a:rPr lang="en-US" sz="13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Challenge:</a:t>
            </a: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Balance investment costs against future operational benefits under uncertain futures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1615529"/>
            <a:ext cx="1743447" cy="2468538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646508" y="1615529"/>
            <a:ext cx="1743447" cy="2468538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4683416" y="1615529"/>
            <a:ext cx="1743447" cy="2468538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09600" y="609600"/>
            <a:ext cx="8083296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Three-Node Network Structure for Model 1</a:t>
            </a:r>
            <a:endParaRPr lang="en-US" sz="2700" dirty="0"/>
          </a:p>
        </p:txBody>
      </p:sp>
      <p:sp>
        <p:nvSpPr>
          <p:cNvPr id="7" name="Text 5"/>
          <p:cNvSpPr/>
          <p:nvPr/>
        </p:nvSpPr>
        <p:spPr>
          <a:xfrm>
            <a:off x="903062" y="2636565"/>
            <a:ext cx="115652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20"/>
              </a:lnSpc>
              <a:buNone/>
            </a:pPr>
            <a:r>
              <a:rPr lang="en-US" sz="21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Node 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914400" y="3032745"/>
            <a:ext cx="1133847" cy="746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 Hub</a:t>
            </a:r>
            <a:endParaRPr lang="en-US" sz="1050" dirty="0"/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30 DKK/MWh </a:t>
            </a:r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500 MW capacity</a:t>
            </a:r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cs typeface="Arial" pitchFamily="34" charset="-120"/>
              </a:rPr>
              <a:t>80 MW demand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1942010" y="4305300"/>
            <a:ext cx="4895889" cy="746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1890"/>
              </a:lnSpc>
              <a:buSzPct val="100000"/>
            </a:pPr>
            <a:r>
              <a:rPr lang="en-US" sz="1050" dirty="0">
                <a:solidFill>
                  <a:schemeClr val="bg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Line (1-2): 200 MW, Line (1-3): 150 MW, Line (2-3): 100 MW</a:t>
            </a:r>
            <a:endParaRPr lang="en-US" sz="1050" dirty="0">
              <a:solidFill>
                <a:schemeClr val="bg1"/>
              </a:solidFill>
            </a:endParaRPr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chemeClr val="bg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Candidate: Reinforce (1-2)</a:t>
            </a:r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0" name="Text 8"/>
          <p:cNvSpPr/>
          <p:nvPr/>
        </p:nvSpPr>
        <p:spPr>
          <a:xfrm>
            <a:off x="2951308" y="1996530"/>
            <a:ext cx="1156524" cy="640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040"/>
              </a:lnSpc>
              <a:buNone/>
            </a:pPr>
            <a:r>
              <a:rPr lang="en-US" sz="3600" dirty="0">
                <a:solidFill>
                  <a:srgbClr val="F1F5F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🏙️</a:t>
            </a:r>
            <a:endParaRPr lang="en-US" sz="3600" dirty="0"/>
          </a:p>
        </p:txBody>
      </p:sp>
      <p:sp>
        <p:nvSpPr>
          <p:cNvPr id="11" name="Text 9"/>
          <p:cNvSpPr/>
          <p:nvPr/>
        </p:nvSpPr>
        <p:spPr>
          <a:xfrm>
            <a:off x="2939969" y="2636565"/>
            <a:ext cx="115652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20"/>
              </a:lnSpc>
              <a:buNone/>
            </a:pPr>
            <a:r>
              <a:rPr lang="en-US" sz="21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Node 2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2894550" y="3046393"/>
            <a:ext cx="1247362" cy="746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Urban Load - Fossil</a:t>
            </a:r>
            <a:endParaRPr lang="en-US" sz="1050" dirty="0"/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500 DKK/MWh 150 MW capacity</a:t>
            </a:r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400 MW demand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4976877" y="1920329"/>
            <a:ext cx="1156524" cy="640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040"/>
              </a:lnSpc>
              <a:buNone/>
            </a:pPr>
            <a:r>
              <a:rPr lang="en-US" sz="3600" dirty="0">
                <a:solidFill>
                  <a:srgbClr val="F1F5F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🔥</a:t>
            </a:r>
            <a:endParaRPr lang="en-US" sz="3600" dirty="0"/>
          </a:p>
        </p:txBody>
      </p:sp>
      <p:sp>
        <p:nvSpPr>
          <p:cNvPr id="14" name="Text 12"/>
          <p:cNvSpPr/>
          <p:nvPr/>
        </p:nvSpPr>
        <p:spPr>
          <a:xfrm>
            <a:off x="4976877" y="2636565"/>
            <a:ext cx="115652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20"/>
              </a:lnSpc>
              <a:buNone/>
            </a:pPr>
            <a:r>
              <a:rPr lang="en-US" sz="21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Node 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4988216" y="3032745"/>
            <a:ext cx="1133847" cy="746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Thermal Area</a:t>
            </a:r>
            <a:endParaRPr lang="en-US" sz="1050" dirty="0"/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200 DKK/</a:t>
            </a:r>
            <a:r>
              <a:rPr lang="en-US" sz="1050" dirty="0">
                <a:solidFill>
                  <a:srgbClr val="CBD5E1"/>
                </a:solidFill>
                <a:latin typeface="Arial" pitchFamily="34" charset="0"/>
                <a:cs typeface="Arial" pitchFamily="34" charset="-120"/>
              </a:rPr>
              <a:t>MWh</a:t>
            </a:r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cs typeface="Arial" pitchFamily="34" charset="-120"/>
              </a:rPr>
              <a:t>100 MW demand</a:t>
            </a:r>
            <a:endParaRPr lang="en-US" sz="1050" dirty="0"/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250 MW capacity</a:t>
            </a:r>
            <a:endParaRPr lang="en-US" sz="1050" dirty="0"/>
          </a:p>
        </p:txBody>
      </p:sp>
      <p:sp>
        <p:nvSpPr>
          <p:cNvPr id="16" name="Text 2">
            <a:extLst>
              <a:ext uri="{FF2B5EF4-FFF2-40B4-BE49-F238E27FC236}">
                <a16:creationId xmlns:a16="http://schemas.microsoft.com/office/drawing/2014/main" id="{AB6234BE-01F2-4A20-4E03-0CD73BB13758}"/>
              </a:ext>
            </a:extLst>
          </p:cNvPr>
          <p:cNvSpPr/>
          <p:nvPr/>
        </p:nvSpPr>
        <p:spPr>
          <a:xfrm>
            <a:off x="6809133" y="1615529"/>
            <a:ext cx="1743447" cy="2468538"/>
          </a:xfrm>
          <a:prstGeom prst="rect">
            <a:avLst/>
          </a:prstGeom>
          <a:solidFill>
            <a:srgbClr val="1E293B"/>
          </a:solidFill>
          <a:ln/>
          <a:effectLst>
            <a:outerShdw blurRad="152400" dist="762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1">
            <a:extLst>
              <a:ext uri="{FF2B5EF4-FFF2-40B4-BE49-F238E27FC236}">
                <a16:creationId xmlns:a16="http://schemas.microsoft.com/office/drawing/2014/main" id="{E79E254D-E457-74A6-3F76-F14BE2157C39}"/>
              </a:ext>
            </a:extLst>
          </p:cNvPr>
          <p:cNvSpPr/>
          <p:nvPr/>
        </p:nvSpPr>
        <p:spPr>
          <a:xfrm>
            <a:off x="7102594" y="1920329"/>
            <a:ext cx="1156524" cy="640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040"/>
              </a:lnSpc>
              <a:buNone/>
            </a:pPr>
            <a:r>
              <a:rPr lang="en-US" sz="3600" dirty="0"/>
              <a:t>🔨</a:t>
            </a:r>
          </a:p>
        </p:txBody>
      </p:sp>
      <p:sp>
        <p:nvSpPr>
          <p:cNvPr id="18" name="Text 12">
            <a:extLst>
              <a:ext uri="{FF2B5EF4-FFF2-40B4-BE49-F238E27FC236}">
                <a16:creationId xmlns:a16="http://schemas.microsoft.com/office/drawing/2014/main" id="{3A3048F6-E4EC-9779-B806-9BD832F4EF33}"/>
              </a:ext>
            </a:extLst>
          </p:cNvPr>
          <p:cNvSpPr/>
          <p:nvPr/>
        </p:nvSpPr>
        <p:spPr>
          <a:xfrm>
            <a:off x="6707449" y="2651522"/>
            <a:ext cx="194681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20"/>
              </a:lnSpc>
              <a:buNone/>
            </a:pPr>
            <a:r>
              <a:rPr lang="en-US" b="1" dirty="0">
                <a:solidFill>
                  <a:srgbClr val="38BDF8"/>
                </a:solidFill>
                <a:latin typeface="Arial" pitchFamily="34" charset="0"/>
                <a:cs typeface="Arial" pitchFamily="34" charset="-120"/>
              </a:rPr>
              <a:t>Reinforcement</a:t>
            </a:r>
            <a:endParaRPr lang="en-US" dirty="0"/>
          </a:p>
        </p:txBody>
      </p:sp>
      <p:sp>
        <p:nvSpPr>
          <p:cNvPr id="19" name="Text 13">
            <a:extLst>
              <a:ext uri="{FF2B5EF4-FFF2-40B4-BE49-F238E27FC236}">
                <a16:creationId xmlns:a16="http://schemas.microsoft.com/office/drawing/2014/main" id="{266B6D75-9F35-F583-5144-8474854325B1}"/>
              </a:ext>
            </a:extLst>
          </p:cNvPr>
          <p:cNvSpPr/>
          <p:nvPr/>
        </p:nvSpPr>
        <p:spPr>
          <a:xfrm>
            <a:off x="7113933" y="3032745"/>
            <a:ext cx="1133847" cy="746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cs typeface="Arial" pitchFamily="34" charset="-120"/>
              </a:rPr>
              <a:t>Node 1 – Node 2</a:t>
            </a:r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cs typeface="Arial" pitchFamily="34" charset="-120"/>
              </a:rPr>
              <a:t>50M DKK</a:t>
            </a:r>
            <a:endParaRPr lang="en-US" sz="1050" dirty="0"/>
          </a:p>
          <a:p>
            <a:pPr marL="0" indent="0" algn="ctr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cs typeface="Arial" pitchFamily="34" charset="-120"/>
              </a:rPr>
              <a:t>0 MW - 200 MW</a:t>
            </a:r>
            <a:endParaRPr lang="en-US" sz="105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0" name="3D Model 19" descr="Wind turbine">
                <a:extLst>
                  <a:ext uri="{FF2B5EF4-FFF2-40B4-BE49-F238E27FC236}">
                    <a16:creationId xmlns:a16="http://schemas.microsoft.com/office/drawing/2014/main" id="{8E419010-0660-0ABF-0839-5C6B1E8A2EA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812771476"/>
                  </p:ext>
                </p:extLst>
              </p:nvPr>
            </p:nvGraphicFramePr>
            <p:xfrm>
              <a:off x="1221449" y="1466545"/>
              <a:ext cx="519748" cy="134496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19748" cy="1344967"/>
                    </a:xfrm>
                    <a:prstGeom prst="rect">
                      <a:avLst/>
                    </a:prstGeom>
                  </am3d:spPr>
                  <am3d:camera>
                    <am3d:pos x="0" y="0" z="545419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5819" d="1000000"/>
                    <am3d:preTrans dx="5925" dy="-17996460" dz="-48773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32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1025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0" name="3D Model 19" descr="Wind turbine">
                <a:extLst>
                  <a:ext uri="{FF2B5EF4-FFF2-40B4-BE49-F238E27FC236}">
                    <a16:creationId xmlns:a16="http://schemas.microsoft.com/office/drawing/2014/main" id="{8E419010-0660-0ABF-0839-5C6B1E8A2EA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21449" y="1466545"/>
                <a:ext cx="519748" cy="1344967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3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3463156"/>
            <a:ext cx="7924800" cy="1691283"/>
          </a:xfrm>
          <a:prstGeom prst="rect">
            <a:avLst/>
          </a:prstGeom>
          <a:solidFill>
            <a:srgbClr val="1E293B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09600" y="609600"/>
            <a:ext cx="8083296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1: Myopic Deterministic Expansion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609600" y="1173435"/>
            <a:ext cx="8083296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90"/>
              </a:lnSpc>
              <a:buNone/>
            </a:pPr>
            <a:r>
              <a:rPr lang="en-US" sz="1350" b="1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Single-period optimization</a:t>
            </a: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under perfect foresight for 2050.</a:t>
            </a:r>
            <a:endParaRPr lang="en-US" sz="135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 3"/>
              <p:cNvSpPr/>
              <p:nvPr/>
            </p:nvSpPr>
            <p:spPr>
              <a:xfrm>
                <a:off x="838200" y="1565821"/>
                <a:ext cx="7696200" cy="100012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Dispatch + investment decision simultaneously</a:t>
                </a:r>
                <a:endParaRPr lang="en-US" sz="1125" dirty="0"/>
              </a:p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Minimize annual operating + investment </a:t>
                </a: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cs typeface="Arial" pitchFamily="34" charset="-120"/>
                  </a:rPr>
                  <a:t>costs –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a-DK" sz="1125" b="0" i="0" smtClean="0">
                        <a:solidFill>
                          <a:srgbClr val="CBD5E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min</m:t>
                    </m:r>
                    <m:r>
                      <a:rPr lang="da-DK" sz="1125" b="0" i="0" smtClean="0">
                        <a:solidFill>
                          <a:srgbClr val="CBD5E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 </m:t>
                    </m:r>
                    <m:r>
                      <a:rPr lang="da-DK" sz="1125" b="0" i="1" smtClean="0">
                        <a:solidFill>
                          <a:srgbClr val="CBD5E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𝐻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</m:ctrlPr>
                          </m:sSubPr>
                          <m:e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𝑐</m:t>
                            </m:r>
                          </m:e>
                          <m:sub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</m:ctrlPr>
                          </m:sSubPr>
                          <m:e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𝑝</m:t>
                            </m:r>
                          </m:e>
                          <m:sub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𝑖</m:t>
                            </m:r>
                          </m:sub>
                        </m:sSub>
                        <m: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+</m:t>
                        </m:r>
                        <m:sSub>
                          <m:sSubPr>
                            <m:ctrlP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</m:ctrlPr>
                          </m:sSubPr>
                          <m:e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𝐶</m:t>
                            </m:r>
                          </m:e>
                          <m:sub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𝑖𝑛𝑣</m:t>
                            </m:r>
                          </m:sub>
                        </m:sSub>
                        <m: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𝑥</m:t>
                        </m:r>
                      </m:e>
                    </m:nary>
                  </m:oMath>
                </a14:m>
                <a:r>
                  <a:rPr lang="en-GB" sz="1125" dirty="0">
                    <a:solidFill>
                      <a:srgbClr val="CBD5E1"/>
                    </a:solidFill>
                    <a:latin typeface="Arial" pitchFamily="34" charset="0"/>
                    <a:cs typeface="Arial" pitchFamily="34" charset="-120"/>
                  </a:rPr>
                  <a:t> </a:t>
                </a:r>
              </a:p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DC power flow constraints</a:t>
                </a:r>
                <a:endParaRPr lang="en-US" sz="1125" dirty="0"/>
              </a:p>
            </p:txBody>
          </p:sp>
        </mc:Choice>
        <mc:Fallback>
          <p:sp>
            <p:nvSpPr>
              <p:cNvPr id="5" name="Text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565821"/>
                <a:ext cx="7696200" cy="1000125"/>
              </a:xfrm>
              <a:prstGeom prst="rect">
                <a:avLst/>
              </a:prstGeom>
              <a:blipFill>
                <a:blip r:embed="rId3"/>
                <a:stretch>
                  <a:fillRect l="-1155"/>
                </a:stretch>
              </a:blipFill>
              <a:ln/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 4"/>
          <p:cNvSpPr/>
          <p:nvPr/>
        </p:nvSpPr>
        <p:spPr>
          <a:xfrm>
            <a:off x="609600" y="2794546"/>
            <a:ext cx="8083296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90"/>
              </a:lnSpc>
              <a:buNone/>
            </a:pPr>
            <a:r>
              <a:rPr lang="en-US" sz="1350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Finding: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9600" y="3034531"/>
            <a:ext cx="8083296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75"/>
              </a:lnSpc>
              <a:buNone/>
            </a:pPr>
            <a:r>
              <a:rPr lang="en-US" sz="1125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Reinforces line (1-2) because cost of congestion justifies investment</a:t>
            </a:r>
            <a:endParaRPr lang="en-US" sz="1125" dirty="0"/>
          </a:p>
        </p:txBody>
      </p:sp>
      <p:sp>
        <p:nvSpPr>
          <p:cNvPr id="8" name="Text 6"/>
          <p:cNvSpPr/>
          <p:nvPr/>
        </p:nvSpPr>
        <p:spPr>
          <a:xfrm>
            <a:off x="838200" y="3691756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Investment Decision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838200" y="3916487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x = 1 (BUILD)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838200" y="4103117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Annual Cost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838200" y="4327847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26.1M DKK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838200" y="4514478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Node 1 Output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838200" y="4739208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480 MW (96%)</a:t>
            </a:r>
            <a:endParaRPr lang="en-US" sz="105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DA7C838-7EC1-AB7F-29A0-56FD43DCF1A7}"/>
                  </a:ext>
                </a:extLst>
              </p:cNvPr>
              <p:cNvSpPr txBox="1"/>
              <p:nvPr/>
            </p:nvSpPr>
            <p:spPr>
              <a:xfrm>
                <a:off x="5817476" y="1261020"/>
                <a:ext cx="2875420" cy="19543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DK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H = 8760 hours</a:t>
                </a:r>
              </a:p>
              <a:p>
                <a:endParaRPr lang="en-DK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11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sSubPr>
                      <m:e>
                        <m:r>
                          <a:rPr lang="da-DK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𝑐</m:t>
                        </m:r>
                      </m:e>
                      <m:sub>
                        <m:r>
                          <a:rPr lang="da-DK" sz="11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𝑖</m:t>
                        </m:r>
                      </m:sub>
                    </m:sSub>
                    <m:r>
                      <a:rPr lang="da-DK" sz="11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 </m:t>
                    </m:r>
                  </m:oMath>
                </a14:m>
                <a:r>
                  <a:rPr lang="en-DK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is marginal generation cost at node </a:t>
                </a:r>
                <a:r>
                  <a:rPr lang="en-GB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</a:t>
                </a:r>
              </a:p>
              <a:p>
                <a:endParaRPr lang="en-DK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11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sSubPr>
                      <m:e>
                        <m:r>
                          <a:rPr lang="da-DK" sz="11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𝑝</m:t>
                        </m:r>
                      </m:e>
                      <m:sub>
                        <m:r>
                          <a:rPr lang="da-DK" sz="11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𝑖</m:t>
                        </m:r>
                      </m:sub>
                    </m:sSub>
                    <m:r>
                      <a:rPr lang="da-DK" sz="11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 </m:t>
                    </m:r>
                  </m:oMath>
                </a14:m>
                <a:r>
                  <a:rPr lang="en-GB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is g</a:t>
                </a:r>
                <a:r>
                  <a:rPr lang="en-GB" sz="1100" b="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eneration dispatch at node </a:t>
                </a:r>
                <a:r>
                  <a:rPr lang="en-GB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</a:t>
                </a:r>
                <a:endParaRPr lang="en-GB" sz="11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1100" i="1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11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sSubPr>
                      <m:e>
                        <m:r>
                          <a:rPr lang="da-DK" sz="11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𝐶</m:t>
                        </m:r>
                      </m:e>
                      <m:sub>
                        <m:r>
                          <a:rPr lang="da-DK" sz="11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𝑖𝑛𝑣</m:t>
                        </m:r>
                      </m:sub>
                    </m:sSub>
                    <m:r>
                      <a:rPr lang="da-DK" sz="11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 </m:t>
                    </m:r>
                  </m:oMath>
                </a14:m>
                <a:r>
                  <a:rPr lang="en-GB" sz="1100" i="1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is a</a:t>
                </a:r>
                <a:r>
                  <a:rPr lang="en-GB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nnualized investment cost for line 1-2 reinforcement</a:t>
                </a:r>
              </a:p>
              <a:p>
                <a:endParaRPr lang="en-GB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GB" sz="1100" i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</a:t>
                </a:r>
                <a:r>
                  <a:rPr lang="en-GB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∈{0,1} is binary: build reinforcement (1=yes) </a:t>
                </a:r>
                <a:endParaRPr lang="en-DK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DA7C838-7EC1-AB7F-29A0-56FD43DCF1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7476" y="1261020"/>
                <a:ext cx="2875420" cy="1954381"/>
              </a:xfrm>
              <a:prstGeom prst="rect">
                <a:avLst/>
              </a:prstGeom>
              <a:blipFill>
                <a:blip r:embed="rId4"/>
                <a:stretch>
                  <a:fillRect b="-1948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1249635"/>
            <a:ext cx="7924800" cy="1767632"/>
          </a:xfrm>
          <a:prstGeom prst="rect">
            <a:avLst/>
          </a:prstGeom>
          <a:solidFill>
            <a:srgbClr val="1E293B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09600" y="3245867"/>
            <a:ext cx="7924800" cy="1767632"/>
          </a:xfrm>
          <a:prstGeom prst="rect">
            <a:avLst/>
          </a:prstGeom>
          <a:solidFill>
            <a:srgbClr val="1E293B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600" y="609600"/>
            <a:ext cx="8083296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1: Sensitivity Experiments</a:t>
            </a:r>
            <a:endParaRPr lang="en-US" sz="2700" dirty="0"/>
          </a:p>
        </p:txBody>
      </p:sp>
      <p:sp>
        <p:nvSpPr>
          <p:cNvPr id="5" name="Text 3"/>
          <p:cNvSpPr/>
          <p:nvPr/>
        </p:nvSpPr>
        <p:spPr>
          <a:xfrm>
            <a:off x="838200" y="1478235"/>
            <a:ext cx="7616952" cy="274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60"/>
              </a:lnSpc>
            </a:pPr>
            <a:r>
              <a:rPr lang="en-US" sz="18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Experiment </a:t>
            </a:r>
            <a:r>
              <a:rPr lang="en-US" b="1" dirty="0">
                <a:solidFill>
                  <a:srgbClr val="38BDF8"/>
                </a:solidFill>
                <a:latin typeface="Arial" pitchFamily="34" charset="0"/>
                <a:cs typeface="Arial" pitchFamily="34" charset="-120"/>
              </a:rPr>
              <a:t>1 - Reduced Urban Demand</a:t>
            </a:r>
          </a:p>
          <a:p>
            <a:pPr marL="0" indent="0">
              <a:lnSpc>
                <a:spcPts val="2160"/>
              </a:lnSpc>
              <a:buNone/>
            </a:pP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38200" y="1866826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838200" y="1866825"/>
            <a:ext cx="7616952" cy="173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365"/>
              </a:lnSpc>
              <a:buNone/>
            </a:pPr>
            <a:r>
              <a:rPr lang="en-US" sz="975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d₂ = 200 MW (−50%)</a:t>
            </a:r>
            <a:endParaRPr lang="en-US" sz="975" dirty="0"/>
          </a:p>
        </p:txBody>
      </p:sp>
      <p:sp>
        <p:nvSpPr>
          <p:cNvPr id="8" name="Text 6"/>
          <p:cNvSpPr/>
          <p:nvPr/>
        </p:nvSpPr>
        <p:spPr>
          <a:xfrm>
            <a:off x="838200" y="2346239"/>
            <a:ext cx="7616952" cy="173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365"/>
              </a:lnSpc>
              <a:buNone/>
            </a:pPr>
            <a:r>
              <a:rPr lang="en-US" sz="975" b="1" dirty="0">
                <a:solidFill>
                  <a:schemeClr val="bg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Result:</a:t>
            </a:r>
            <a:r>
              <a:rPr lang="en-US" sz="975" dirty="0">
                <a:solidFill>
                  <a:schemeClr val="bg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x = 0 (NO investment)</a:t>
            </a:r>
            <a:endParaRPr lang="en-US" sz="975" dirty="0">
              <a:solidFill>
                <a:schemeClr val="bg1"/>
              </a:solidFill>
            </a:endParaRPr>
          </a:p>
        </p:txBody>
      </p:sp>
      <p:sp>
        <p:nvSpPr>
          <p:cNvPr id="9" name="Text 7"/>
          <p:cNvSpPr/>
          <p:nvPr/>
        </p:nvSpPr>
        <p:spPr>
          <a:xfrm>
            <a:off x="838200" y="2614800"/>
            <a:ext cx="761695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260"/>
              </a:lnSpc>
              <a:buNone/>
            </a:pPr>
            <a:r>
              <a:rPr lang="en-US" sz="900" dirty="0">
                <a:solidFill>
                  <a:schemeClr val="bg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Lower demand eliminates cost of congestion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0" name="Text 8"/>
          <p:cNvSpPr/>
          <p:nvPr/>
        </p:nvSpPr>
        <p:spPr>
          <a:xfrm>
            <a:off x="838200" y="3474467"/>
            <a:ext cx="7616952" cy="274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60"/>
              </a:lnSpc>
            </a:pPr>
            <a:r>
              <a:rPr lang="en-US" sz="18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Experiment </a:t>
            </a:r>
            <a:r>
              <a:rPr lang="en-US" b="1" dirty="0">
                <a:solidFill>
                  <a:srgbClr val="38BDF8"/>
                </a:solidFill>
                <a:latin typeface="Arial" pitchFamily="34" charset="0"/>
                <a:cs typeface="Arial" pitchFamily="34" charset="-120"/>
              </a:rPr>
              <a:t>2 - Reduced RES Capacity</a:t>
            </a:r>
          </a:p>
          <a:p>
            <a:pPr marL="0" indent="0">
              <a:lnSpc>
                <a:spcPts val="2160"/>
              </a:lnSpc>
              <a:buNone/>
            </a:pP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838200" y="3863057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838200" y="3869717"/>
            <a:ext cx="7616952" cy="173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365"/>
              </a:lnSpc>
              <a:buNone/>
            </a:pPr>
            <a:r>
              <a:rPr lang="en-US" sz="975" dirty="0">
                <a:solidFill>
                  <a:schemeClr val="bg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G₁ = 300 MW (−40%)</a:t>
            </a:r>
            <a:endParaRPr lang="en-US" sz="975" dirty="0">
              <a:solidFill>
                <a:schemeClr val="bg1"/>
              </a:solidFill>
            </a:endParaRPr>
          </a:p>
        </p:txBody>
      </p:sp>
      <p:sp>
        <p:nvSpPr>
          <p:cNvPr id="13" name="Text 11"/>
          <p:cNvSpPr/>
          <p:nvPr/>
        </p:nvSpPr>
        <p:spPr>
          <a:xfrm>
            <a:off x="838200" y="4394448"/>
            <a:ext cx="7616952" cy="173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365"/>
              </a:lnSpc>
              <a:buNone/>
            </a:pPr>
            <a:r>
              <a:rPr lang="en-US" sz="975" b="1" dirty="0">
                <a:solidFill>
                  <a:schemeClr val="bg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Result:</a:t>
            </a:r>
            <a:r>
              <a:rPr lang="en-US" sz="975" dirty="0">
                <a:solidFill>
                  <a:schemeClr val="bg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x = 0 (NO investment)</a:t>
            </a:r>
            <a:endParaRPr lang="en-US" sz="975" dirty="0">
              <a:solidFill>
                <a:schemeClr val="bg1"/>
              </a:solidFill>
            </a:endParaRPr>
          </a:p>
        </p:txBody>
      </p:sp>
      <p:sp>
        <p:nvSpPr>
          <p:cNvPr id="14" name="Text 12"/>
          <p:cNvSpPr/>
          <p:nvPr/>
        </p:nvSpPr>
        <p:spPr>
          <a:xfrm>
            <a:off x="838200" y="4624908"/>
            <a:ext cx="761695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260"/>
              </a:lnSpc>
              <a:buNone/>
            </a:pPr>
            <a:r>
              <a:rPr lang="en-US" sz="900" dirty="0">
                <a:solidFill>
                  <a:schemeClr val="bg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Limited RES removes need for expansion</a:t>
            </a:r>
            <a:endParaRPr lang="en-US" sz="9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3463156"/>
            <a:ext cx="7924800" cy="1691283"/>
          </a:xfrm>
          <a:prstGeom prst="rect">
            <a:avLst/>
          </a:prstGeom>
          <a:solidFill>
            <a:srgbClr val="1E293B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09600" y="609600"/>
            <a:ext cx="8083296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2: Intertemporal / Anticipative Expansion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609600" y="1173435"/>
            <a:ext cx="8083296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90"/>
              </a:lnSpc>
              <a:buNone/>
            </a:pPr>
            <a:r>
              <a:rPr lang="en-US" sz="1350" b="1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Multi-period optimization</a:t>
            </a: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with investment timing (2030, 2040, 2050).</a:t>
            </a:r>
            <a:endParaRPr lang="en-US" sz="135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 3"/>
              <p:cNvSpPr/>
              <p:nvPr/>
            </p:nvSpPr>
            <p:spPr>
              <a:xfrm>
                <a:off x="723900" y="1515293"/>
                <a:ext cx="7696200" cy="100012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Minimize annual operating + investment </a:t>
                </a: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cs typeface="Arial" pitchFamily="34" charset="-120"/>
                  </a:rPr>
                  <a:t>costs –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a-DK" sz="1125" b="0" i="0" smtClean="0">
                        <a:solidFill>
                          <a:srgbClr val="CBD5E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min</m:t>
                    </m:r>
                    <m:nary>
                      <m:naryPr>
                        <m:chr m:val="∑"/>
                        <m:supHide m:val="on"/>
                        <m:ctrlP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𝑡</m:t>
                        </m:r>
                        <m: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-120"/>
                          </a:rPr>
                          <m:t>∈</m:t>
                        </m:r>
                        <m: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-120"/>
                          </a:rPr>
                          <m:t>𝑇</m:t>
                        </m:r>
                      </m:sub>
                      <m:sup/>
                      <m:e>
                        <m:r>
                          <a:rPr lang="da-DK" sz="1125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(</m:t>
                        </m:r>
                        <m:r>
                          <a:rPr lang="da-DK" sz="1125" i="1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𝐻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𝑖</m:t>
                            </m:r>
                            <m: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itchFamily="34" charset="-120"/>
                              </a:rPr>
                              <m:t>∈</m:t>
                            </m:r>
                            <m: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itchFamily="34" charset="-120"/>
                              </a:rPr>
                              <m:t>𝑁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𝑖</m:t>
                                </m:r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,</m:t>
                                </m:r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𝑡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𝑖</m:t>
                                </m:r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,</m:t>
                                </m:r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𝑖𝑛𝑣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𝑖</m:t>
                                </m:r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,</m:t>
                                </m:r>
                                <m:r>
                                  <a:rPr lang="da-DK" sz="1125" i="1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)</m:t>
                            </m:r>
                          </m:e>
                        </m:nary>
                      </m:e>
                    </m:nary>
                    <m:r>
                      <a:rPr lang="da-DK" sz="1125" b="0" i="0" smtClean="0">
                        <a:solidFill>
                          <a:srgbClr val="CBD5E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 </m:t>
                    </m:r>
                  </m:oMath>
                </a14:m>
                <a:r>
                  <a:rPr lang="en-GB" sz="1125" dirty="0">
                    <a:solidFill>
                      <a:srgbClr val="CBD5E1"/>
                    </a:solidFill>
                    <a:latin typeface="Arial" pitchFamily="34" charset="0"/>
                    <a:cs typeface="Arial" pitchFamily="34" charset="-120"/>
                  </a:rPr>
                  <a:t> </a:t>
                </a:r>
              </a:p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Optimize when to invest (irreversible)</a:t>
                </a:r>
                <a:endParaRPr lang="en-US" sz="1125" dirty="0"/>
              </a:p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Adapt to future demand of node 2 (200MW/300MW/400MW)</a:t>
                </a:r>
              </a:p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RES capacity growth (200MW/350MW/500MW)</a:t>
                </a:r>
              </a:p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Node 3 capacity (250 MW)</a:t>
                </a:r>
                <a:endParaRPr lang="en-US" sz="1125" dirty="0"/>
              </a:p>
            </p:txBody>
          </p:sp>
        </mc:Choice>
        <mc:Fallback>
          <p:sp>
            <p:nvSpPr>
              <p:cNvPr id="5" name="Text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900" y="1515293"/>
                <a:ext cx="7696200" cy="1000125"/>
              </a:xfrm>
              <a:prstGeom prst="rect">
                <a:avLst/>
              </a:prstGeom>
              <a:blipFill>
                <a:blip r:embed="rId3"/>
                <a:stretch>
                  <a:fillRect l="-1155" t="-23750" b="-32500"/>
                </a:stretch>
              </a:blipFill>
              <a:ln/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 4"/>
          <p:cNvSpPr/>
          <p:nvPr/>
        </p:nvSpPr>
        <p:spPr>
          <a:xfrm>
            <a:off x="609600" y="2794546"/>
            <a:ext cx="8083296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90"/>
              </a:lnSpc>
              <a:buNone/>
            </a:pPr>
            <a:r>
              <a:rPr lang="en-US" sz="1350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Baseline Solution: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9600" y="3034531"/>
            <a:ext cx="8083296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575"/>
              </a:lnSpc>
              <a:buNone/>
            </a:pPr>
            <a:r>
              <a:rPr lang="en-US" sz="1125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Invest in period 2 (2040) to balance early costs vs. future benefits</a:t>
            </a:r>
            <a:endParaRPr lang="en-US" sz="1125" dirty="0"/>
          </a:p>
        </p:txBody>
      </p:sp>
      <p:sp>
        <p:nvSpPr>
          <p:cNvPr id="8" name="Text 6"/>
          <p:cNvSpPr/>
          <p:nvPr/>
        </p:nvSpPr>
        <p:spPr>
          <a:xfrm>
            <a:off x="838200" y="3691756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Investment Timing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838200" y="3916487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 = 2 (2040)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838200" y="4103117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Total NPV Cost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838200" y="4327847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116M DKK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838200" y="4514478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Avg Annual Cost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838200" y="4739208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~39M DKK/yr</a:t>
            </a:r>
            <a:endParaRPr lang="en-US" sz="105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0C91043-3613-6CD0-941B-3F482466924C}"/>
                  </a:ext>
                </a:extLst>
              </p:cNvPr>
              <p:cNvSpPr txBox="1"/>
              <p:nvPr/>
            </p:nvSpPr>
            <p:spPr>
              <a:xfrm>
                <a:off x="6463861" y="1445867"/>
                <a:ext cx="2680139" cy="14686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a-DK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 is </a:t>
                </a:r>
                <a:r>
                  <a:rPr lang="da-DK" sz="1100" dirty="0" err="1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periods</a:t>
                </a:r>
                <a:r>
                  <a:rPr lang="da-DK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{1,2,3}</a:t>
                </a:r>
              </a:p>
              <a:p>
                <a:endParaRPr lang="da-DK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110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y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i</m:t>
                        </m:r>
                        <m: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t</m:t>
                        </m:r>
                      </m:sub>
                    </m:sSub>
                    <m:r>
                      <a:rPr lang="da-DK" sz="110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 </m:t>
                    </m:r>
                  </m:oMath>
                </a14:m>
                <a:r>
                  <a:rPr lang="en-GB" sz="11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∈{0,1}</a:t>
                </a:r>
                <a:r>
                  <a:rPr lang="en-GB" sz="1100" b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: invest in period </a:t>
                </a:r>
                <a:r>
                  <a:rPr lang="en-GB" sz="11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t</a:t>
                </a:r>
              </a:p>
              <a:p>
                <a:endParaRPr lang="en-GB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1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i</m:t>
                        </m:r>
                        <m: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t</m:t>
                        </m:r>
                      </m:sub>
                    </m:sSub>
                  </m:oMath>
                </a14:m>
                <a:r>
                  <a:rPr lang="en-DK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is marginal generation cost at node </a:t>
                </a:r>
                <a:r>
                  <a:rPr lang="en-GB" sz="1100" dirty="0" err="1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</a:t>
                </a:r>
                <a:endParaRPr lang="en-GB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DK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110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p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i</m:t>
                        </m:r>
                        <m: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da-DK" sz="1100" i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t</m:t>
                        </m:r>
                      </m:sub>
                    </m:sSub>
                  </m:oMath>
                </a14:m>
                <a:r>
                  <a:rPr lang="en-GB" sz="11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is g</a:t>
                </a:r>
                <a:r>
                  <a:rPr lang="en-GB" sz="1100" b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eneration dispatch at node </a:t>
                </a:r>
                <a:r>
                  <a:rPr lang="en-GB" sz="1100" dirty="0" err="1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i</a:t>
                </a:r>
                <a:endParaRPr lang="en-GB" sz="110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DK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0C91043-3613-6CD0-941B-3F48246692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3861" y="1445867"/>
                <a:ext cx="2680139" cy="146867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1249635"/>
            <a:ext cx="7924800" cy="1767632"/>
          </a:xfrm>
          <a:prstGeom prst="rect">
            <a:avLst/>
          </a:prstGeom>
          <a:solidFill>
            <a:srgbClr val="1E293B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09600" y="3245867"/>
            <a:ext cx="7924800" cy="1767632"/>
          </a:xfrm>
          <a:prstGeom prst="rect">
            <a:avLst/>
          </a:prstGeom>
          <a:solidFill>
            <a:srgbClr val="1E293B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09600" y="609600"/>
            <a:ext cx="8083296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2: Investment Timing Scenarios</a:t>
            </a:r>
            <a:endParaRPr lang="en-US" sz="2700" dirty="0"/>
          </a:p>
        </p:txBody>
      </p:sp>
      <p:sp>
        <p:nvSpPr>
          <p:cNvPr id="5" name="Text 3"/>
          <p:cNvSpPr/>
          <p:nvPr/>
        </p:nvSpPr>
        <p:spPr>
          <a:xfrm>
            <a:off x="838200" y="1478235"/>
            <a:ext cx="7616952" cy="274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60"/>
              </a:lnSpc>
              <a:buNone/>
            </a:pPr>
            <a:r>
              <a:rPr lang="en-US" sz="18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Fossil Phase-out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838200" y="1866826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Thermal retirement over time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838200" y="2148706"/>
            <a:ext cx="7616952" cy="173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365"/>
              </a:lnSpc>
              <a:buNone/>
            </a:pPr>
            <a:r>
              <a:rPr lang="en-US" sz="975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G₃: 150 → 50 MW</a:t>
            </a:r>
            <a:endParaRPr lang="en-US" sz="975" dirty="0"/>
          </a:p>
        </p:txBody>
      </p:sp>
      <p:sp>
        <p:nvSpPr>
          <p:cNvPr id="8" name="Text 6"/>
          <p:cNvSpPr/>
          <p:nvPr/>
        </p:nvSpPr>
        <p:spPr>
          <a:xfrm>
            <a:off x="838200" y="2398216"/>
            <a:ext cx="7616952" cy="173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Result:</a:t>
            </a:r>
            <a:r>
              <a:rPr lang="en-US" sz="9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Invest in t = 1</a:t>
            </a:r>
            <a:endParaRPr lang="en-US" sz="975" dirty="0"/>
          </a:p>
        </p:txBody>
      </p:sp>
      <p:sp>
        <p:nvSpPr>
          <p:cNvPr id="9" name="Text 7"/>
          <p:cNvSpPr/>
          <p:nvPr/>
        </p:nvSpPr>
        <p:spPr>
          <a:xfrm>
            <a:off x="838200" y="2628677"/>
            <a:ext cx="761695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260"/>
              </a:lnSpc>
              <a:buNone/>
            </a:pPr>
            <a:r>
              <a:rPr lang="en-US" sz="90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Early investment needed as thermal capacity declines</a:t>
            </a:r>
            <a:endParaRPr lang="en-US" sz="900" dirty="0"/>
          </a:p>
        </p:txBody>
      </p:sp>
      <p:sp>
        <p:nvSpPr>
          <p:cNvPr id="10" name="Text 8"/>
          <p:cNvSpPr/>
          <p:nvPr/>
        </p:nvSpPr>
        <p:spPr>
          <a:xfrm>
            <a:off x="838200" y="3474467"/>
            <a:ext cx="7616952" cy="2742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60"/>
              </a:lnSpc>
              <a:buNone/>
            </a:pPr>
            <a:r>
              <a:rPr lang="en-US" sz="18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Late RES Transition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838200" y="3863057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 build-out delayed to t=3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838200" y="4144938"/>
            <a:ext cx="7616952" cy="173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365"/>
              </a:lnSpc>
              <a:buNone/>
            </a:pPr>
            <a:r>
              <a:rPr lang="en-US" sz="975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G₁: 100 MW for t=1,2 and 600 MW for t=3</a:t>
            </a:r>
            <a:endParaRPr lang="en-US" sz="975" dirty="0"/>
          </a:p>
        </p:txBody>
      </p:sp>
      <p:sp>
        <p:nvSpPr>
          <p:cNvPr id="13" name="Text 11"/>
          <p:cNvSpPr/>
          <p:nvPr/>
        </p:nvSpPr>
        <p:spPr>
          <a:xfrm>
            <a:off x="838200" y="4394448"/>
            <a:ext cx="7616952" cy="173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365"/>
              </a:lnSpc>
              <a:buNone/>
            </a:pPr>
            <a:r>
              <a:rPr lang="en-US" sz="975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Result:</a:t>
            </a:r>
            <a:r>
              <a:rPr lang="en-US" sz="975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Invest in t = 3</a:t>
            </a:r>
            <a:endParaRPr lang="en-US" sz="975" dirty="0"/>
          </a:p>
        </p:txBody>
      </p:sp>
      <p:sp>
        <p:nvSpPr>
          <p:cNvPr id="14" name="Text 12"/>
          <p:cNvSpPr/>
          <p:nvPr/>
        </p:nvSpPr>
        <p:spPr>
          <a:xfrm>
            <a:off x="838200" y="4624908"/>
            <a:ext cx="7616952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260"/>
              </a:lnSpc>
              <a:buNone/>
            </a:pPr>
            <a:r>
              <a:rPr lang="en-US" sz="90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Postpone investment until RES boom arrives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3449762"/>
            <a:ext cx="7924800" cy="1691283"/>
          </a:xfrm>
          <a:prstGeom prst="rect">
            <a:avLst/>
          </a:prstGeom>
          <a:solidFill>
            <a:srgbClr val="1E293B"/>
          </a:solidFill>
          <a:ln/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609600" y="609600"/>
            <a:ext cx="8083296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Model 4: Two-Stage Stochastic Planning</a:t>
            </a:r>
            <a:endParaRPr lang="en-US" sz="2700" dirty="0"/>
          </a:p>
        </p:txBody>
      </p:sp>
      <p:sp>
        <p:nvSpPr>
          <p:cNvPr id="4" name="Text 2"/>
          <p:cNvSpPr/>
          <p:nvPr/>
        </p:nvSpPr>
        <p:spPr>
          <a:xfrm>
            <a:off x="609600" y="1173435"/>
            <a:ext cx="8083296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90"/>
              </a:lnSpc>
              <a:buNone/>
            </a:pPr>
            <a:r>
              <a:rPr lang="en-US" sz="1350" b="1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Robust investment under uncertainty</a:t>
            </a: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with scenario-dependent dispatch.</a:t>
            </a:r>
            <a:endParaRPr lang="en-US" sz="135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 3"/>
              <p:cNvSpPr/>
              <p:nvPr/>
            </p:nvSpPr>
            <p:spPr>
              <a:xfrm>
                <a:off x="838200" y="1565821"/>
                <a:ext cx="7696200" cy="1000125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Minimize expected cost over all futures: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a-DK" sz="1125" b="0" i="0" smtClean="0">
                        <a:solidFill>
                          <a:srgbClr val="CBD5E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min</m:t>
                    </m:r>
                    <m:r>
                      <a:rPr lang="da-DK" sz="1125" b="0" i="0" smtClean="0">
                        <a:solidFill>
                          <a:srgbClr val="CBD5E1"/>
                        </a:solidFill>
                        <a:latin typeface="Cambria Math" panose="02040503050406030204" pitchFamily="18" charset="0"/>
                        <a:cs typeface="Arial" pitchFamily="34" charset="-120"/>
                      </a:rPr>
                      <m:t> </m:t>
                    </m:r>
                    <m:nary>
                      <m:naryPr>
                        <m:chr m:val="∑"/>
                        <m:supHide m:val="on"/>
                        <m:ctrlP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𝑡</m:t>
                        </m:r>
                        <m: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-120"/>
                          </a:rPr>
                          <m:t>∈</m:t>
                        </m:r>
                        <m: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-120"/>
                          </a:rPr>
                          <m:t>𝑇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</m:ctrlPr>
                          </m:sSubPr>
                          <m:e>
                            <m: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𝐶</m:t>
                            </m:r>
                          </m:e>
                          <m:sub>
                            <m: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𝑖𝑛𝑣</m:t>
                            </m:r>
                          </m:sub>
                        </m:sSub>
                        <m:sSub>
                          <m:sSubPr>
                            <m:ctrlP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</m:ctrlPr>
                          </m:sSubPr>
                          <m:e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𝑦</m:t>
                            </m:r>
                          </m:e>
                          <m:sub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𝑡</m:t>
                            </m:r>
                          </m:sub>
                        </m:sSub>
                        <m:r>
                          <a:rPr lang="da-DK" sz="1125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 + 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</m:ctrlPr>
                          </m:naryPr>
                          <m:sub>
                            <m: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itchFamily="34" charset="-120"/>
                              </a:rPr>
                              <m:t>𝜔</m:t>
                            </m:r>
                            <m:r>
                              <a:rPr lang="da-DK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itchFamily="34" charset="-120"/>
                              </a:rPr>
                              <m:t>∈</m:t>
                            </m:r>
                            <m:r>
                              <m:rPr>
                                <m:sty m:val="p"/>
                              </m:rPr>
                              <a:rPr lang="el-GR" sz="1125" i="1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itchFamily="34" charset="-120"/>
                              </a:rPr>
                              <m:t>Ω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da-DK" sz="1125" b="0" i="1" smtClean="0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</m:ctrlPr>
                              </m:sSubPr>
                              <m:e>
                                <m:r>
                                  <a:rPr lang="da-DK" sz="1125" b="0" i="1" smtClean="0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itchFamily="34" charset="-120"/>
                                  </a:rPr>
                                  <m:t>𝜋</m:t>
                                </m:r>
                              </m:e>
                              <m:sub>
                                <m:r>
                                  <a:rPr lang="da-DK" sz="1125" b="0" i="1" smtClean="0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itchFamily="34" charset="-120"/>
                                  </a:rPr>
                                  <m:t>𝜔</m:t>
                                </m:r>
                              </m:sub>
                            </m:sSub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(</m:t>
                            </m:r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𝐻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da-DK" sz="1125" b="0" i="1" smtClean="0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7"/>
                                  </m:rPr>
                                  <a:rPr lang="da-DK" sz="1125" b="0" i="1" smtClean="0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cs typeface="Arial" pitchFamily="34" charset="-120"/>
                                  </a:rPr>
                                  <m:t>𝑡</m:t>
                                </m:r>
                                <m:r>
                                  <a:rPr lang="da-DK" sz="1125" b="0" i="1" smtClean="0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itchFamily="34" charset="-120"/>
                                  </a:rPr>
                                  <m:t>∈</m:t>
                                </m:r>
                                <m:r>
                                  <a:rPr lang="da-DK" sz="1125" b="0" i="1" smtClean="0">
                                    <a:solidFill>
                                      <a:srgbClr val="CBD5E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itchFamily="34" charset="-120"/>
                                  </a:rPr>
                                  <m:t>𝑇</m:t>
                                </m:r>
                              </m:sub>
                              <m:sup/>
                              <m:e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da-DK" sz="1125" b="0" i="1" smtClean="0">
                                        <a:solidFill>
                                          <a:srgbClr val="CBD5E1"/>
                                        </a:solidFill>
                                        <a:latin typeface="Cambria Math" panose="02040503050406030204" pitchFamily="18" charset="0"/>
                                        <a:cs typeface="Arial" pitchFamily="34" charset="-12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da-DK" sz="1125" b="0" i="1" smtClean="0">
                                        <a:solidFill>
                                          <a:srgbClr val="CBD5E1"/>
                                        </a:solidFill>
                                        <a:latin typeface="Cambria Math" panose="02040503050406030204" pitchFamily="18" charset="0"/>
                                        <a:cs typeface="Arial" pitchFamily="34" charset="-120"/>
                                      </a:rPr>
                                      <m:t>𝑖</m:t>
                                    </m:r>
                                    <m:r>
                                      <a:rPr lang="da-DK" sz="1125" b="0" i="1" smtClean="0">
                                        <a:solidFill>
                                          <a:srgbClr val="CBD5E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itchFamily="34" charset="-120"/>
                                      </a:rPr>
                                      <m:t>∈</m:t>
                                    </m:r>
                                    <m:r>
                                      <a:rPr lang="da-DK" sz="1125" b="0" i="1" smtClean="0">
                                        <a:solidFill>
                                          <a:srgbClr val="CBD5E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itchFamily="34" charset="-120"/>
                                      </a:rPr>
                                      <m:t>𝑁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da-DK" sz="1125" b="0" i="1" smtClean="0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da-DK" sz="1125" b="0" i="1" smtClean="0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𝑐</m:t>
                                        </m:r>
                                      </m:e>
                                      <m:sub>
                                        <m:r>
                                          <a:rPr lang="da-DK" sz="1125" b="0" i="1" smtClean="0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𝑖</m:t>
                                        </m:r>
                                        <m:r>
                                          <a:rPr lang="da-DK" sz="1125" b="0" i="1" smtClean="0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,</m:t>
                                        </m:r>
                                        <m:r>
                                          <a:rPr lang="da-DK" sz="1125" b="0" i="1" smtClean="0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𝑡</m:t>
                                        </m:r>
                                      </m:sub>
                                      <m:sup>
                                        <m:r>
                                          <a:rPr lang="da-DK" sz="1125" b="0" i="1" smtClean="0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𝜔</m:t>
                                        </m:r>
                                      </m:sup>
                                    </m:sSubSup>
                                    <m:sSubSup>
                                      <m:sSubSupPr>
                                        <m:ctrlPr>
                                          <a:rPr lang="da-DK" sz="1125" i="1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da-DK" sz="1125" b="0" i="1" smtClean="0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da-DK" sz="1125" i="1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𝑖</m:t>
                                        </m:r>
                                        <m:r>
                                          <a:rPr lang="da-DK" sz="1125" i="1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,</m:t>
                                        </m:r>
                                        <m:r>
                                          <a:rPr lang="da-DK" sz="1125" i="1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𝑡</m:t>
                                        </m:r>
                                      </m:sub>
                                      <m:sup>
                                        <m:r>
                                          <a:rPr lang="da-DK" sz="1125" i="1">
                                            <a:solidFill>
                                              <a:srgbClr val="CBD5E1"/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itchFamily="34" charset="-120"/>
                                          </a:rPr>
                                          <m:t>𝜔</m:t>
                                        </m:r>
                                      </m:sup>
                                    </m:sSubSup>
                                  </m:e>
                                </m:nary>
                              </m:e>
                            </m:nary>
                            <m:r>
                              <a:rPr lang="da-DK" sz="1125" b="0" i="1" smtClean="0">
                                <a:solidFill>
                                  <a:srgbClr val="CBD5E1"/>
                                </a:solidFill>
                                <a:latin typeface="Cambria Math" panose="02040503050406030204" pitchFamily="18" charset="0"/>
                                <a:cs typeface="Arial" pitchFamily="34" charset="-120"/>
                              </a:rPr>
                              <m:t>)</m:t>
                            </m:r>
                          </m:e>
                        </m:nary>
                      </m:e>
                    </m:nary>
                  </m:oMath>
                </a14:m>
                <a:endParaRPr lang="en-US" sz="1125" dirty="0">
                  <a:solidFill>
                    <a:srgbClr val="CBD5E1"/>
                  </a:solidFill>
                  <a:latin typeface="Arial" pitchFamily="34" charset="0"/>
                  <a:ea typeface="Arial" pitchFamily="34" charset="-122"/>
                  <a:cs typeface="Arial" pitchFamily="34" charset="-120"/>
                </a:endParaRPr>
              </a:p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First-stage: Choose investment timing</a:t>
                </a:r>
                <a:endParaRPr lang="en-US" sz="1125" dirty="0"/>
              </a:p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r>
                  <a:rPr lang="en-US" sz="1125" dirty="0">
                    <a:solidFill>
                      <a:srgbClr val="CBD5E1"/>
                    </a:solidFill>
                    <a:latin typeface="Arial" pitchFamily="34" charset="0"/>
                    <a:ea typeface="Arial" pitchFamily="34" charset="-122"/>
                    <a:cs typeface="Arial" pitchFamily="34" charset="-120"/>
                  </a:rPr>
                  <a:t>Second-stage: Dispatch adapts per scenario</a:t>
                </a:r>
                <a:endParaRPr lang="en-US" sz="1125" dirty="0"/>
              </a:p>
              <a:p>
                <a:pPr marL="342900" indent="-342900">
                  <a:lnSpc>
                    <a:spcPts val="2025"/>
                  </a:lnSpc>
                  <a:buSzPct val="100000"/>
                  <a:buChar char="•"/>
                </a:pPr>
                <a:endParaRPr lang="en-US" sz="1125" dirty="0"/>
              </a:p>
            </p:txBody>
          </p:sp>
        </mc:Choice>
        <mc:Fallback>
          <p:sp>
            <p:nvSpPr>
              <p:cNvPr id="5" name="Text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565821"/>
                <a:ext cx="7696200" cy="1000125"/>
              </a:xfrm>
              <a:prstGeom prst="rect">
                <a:avLst/>
              </a:prstGeom>
              <a:blipFill>
                <a:blip r:embed="rId3"/>
                <a:stretch>
                  <a:fillRect l="-1155" t="-23750"/>
                </a:stretch>
              </a:blipFill>
              <a:ln/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 4"/>
          <p:cNvSpPr/>
          <p:nvPr/>
        </p:nvSpPr>
        <p:spPr>
          <a:xfrm>
            <a:off x="609600" y="2794546"/>
            <a:ext cx="8083296" cy="239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890"/>
              </a:lnSpc>
              <a:buNone/>
            </a:pPr>
            <a:r>
              <a:rPr lang="en-US" sz="1350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Three Scenarios: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9600" y="3034531"/>
            <a:ext cx="8083296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High-demand/high-RES | Baseline | Low-demand/low-RES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838200" y="3678362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Robust Timing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838200" y="3903092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 = 1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838200" y="4089722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Hedges Risk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838200" y="4314453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vs Deterministic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838200" y="4501083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dirty="0">
                <a:solidFill>
                  <a:srgbClr val="94A3B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Value of three scenarios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838200" y="4725814"/>
            <a:ext cx="76169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470"/>
              </a:lnSpc>
              <a:buNone/>
            </a:pPr>
            <a:r>
              <a:rPr lang="en-US" sz="10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± % of cost over time, varying high, base, and low scenarios</a:t>
            </a:r>
            <a:endParaRPr lang="en-US" sz="105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C151339-8704-9215-F55D-CFB1C318CEB8}"/>
                  </a:ext>
                </a:extLst>
              </p:cNvPr>
              <p:cNvSpPr txBox="1"/>
              <p:nvPr/>
            </p:nvSpPr>
            <p:spPr>
              <a:xfrm>
                <a:off x="5872655" y="2044970"/>
                <a:ext cx="2977097" cy="13042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l-GR" sz="11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Ω</a:t>
                </a:r>
                <a:r>
                  <a:rPr lang="da-DK" sz="11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l-GR" sz="11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=</a:t>
                </a:r>
                <a:r>
                  <a:rPr lang="da-DK" sz="11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l-GR" sz="11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{</a:t>
                </a:r>
                <a:r>
                  <a:rPr lang="en-GB" sz="1100" b="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high, base, low</a:t>
                </a:r>
                <a:r>
                  <a:rPr lang="en-GB" sz="11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}}</a:t>
                </a:r>
                <a:r>
                  <a:rPr lang="en-GB" sz="1100" b="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: uncertainty scenarios </a:t>
                </a:r>
                <a:endParaRPr lang="en-GB" sz="1100" i="1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GB" sz="1100" i="1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sSubSupPr>
                      <m:e>
                        <m: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𝑐</m:t>
                        </m:r>
                      </m:e>
                      <m:sub>
                        <m: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𝑖</m:t>
                        </m:r>
                        <m: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,</m:t>
                        </m:r>
                        <m: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𝑡</m:t>
                        </m:r>
                      </m:sub>
                      <m:sup>
                        <m: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-120"/>
                          </a:rPr>
                          <m:t>𝜔</m:t>
                        </m:r>
                      </m:sup>
                    </m:sSubSup>
                  </m:oMath>
                </a14:m>
                <a:r>
                  <a:rPr lang="el-GR" sz="1100" b="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:r>
                  <a:rPr lang="en-GB" sz="1100" b="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scenario-specific marginal cost</a:t>
                </a:r>
              </a:p>
              <a:p>
                <a:endParaRPr lang="en-GB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da-DK" sz="110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sSubSupPr>
                      <m:e>
                        <m: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𝑝</m:t>
                        </m:r>
                      </m:e>
                      <m:sub>
                        <m:r>
                          <a:rPr lang="da-DK" sz="1100" i="1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𝑖</m:t>
                        </m:r>
                        <m:r>
                          <a:rPr lang="da-DK" sz="1100" i="1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,</m:t>
                        </m:r>
                        <m:r>
                          <a:rPr lang="da-DK" sz="1100" i="1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  <m:t>𝑡</m:t>
                        </m:r>
                      </m:sub>
                      <m:sup>
                        <m:r>
                          <a:rPr lang="da-DK" sz="1100" i="1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-120"/>
                          </a:rPr>
                          <m:t>𝜔</m:t>
                        </m:r>
                      </m:sup>
                    </m:sSubSup>
                  </m:oMath>
                </a14:m>
                <a:r>
                  <a:rPr lang="en-GB" sz="1100" b="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: scenario-specific generation</a:t>
                </a:r>
              </a:p>
              <a:p>
                <a:endParaRPr lang="da-DK" sz="1100" i="1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cs typeface="Arial" pitchFamily="34" charset="-120"/>
                          </a:rPr>
                        </m:ctrlPr>
                      </m:sSubPr>
                      <m:e>
                        <m: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-120"/>
                          </a:rPr>
                          <m:t>𝜋</m:t>
                        </m:r>
                      </m:e>
                      <m:sub>
                        <m:r>
                          <a:rPr lang="da-DK" sz="1100" b="0" i="1" smtClean="0">
                            <a:solidFill>
                              <a:srgbClr val="CBD5E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itchFamily="34" charset="-120"/>
                          </a:rPr>
                          <m:t>𝜔</m:t>
                        </m:r>
                      </m:sub>
                    </m:sSub>
                    <m:r>
                      <a:rPr lang="da-DK" sz="1100" b="0" i="1" smtClean="0">
                        <a:solidFill>
                          <a:srgbClr val="CBD5E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itchFamily="34" charset="-120"/>
                      </a:rPr>
                      <m:t> </m:t>
                    </m:r>
                  </m:oMath>
                </a14:m>
                <a:r>
                  <a:rPr lang="el-GR" sz="1100" b="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:r>
                  <a:rPr lang="en-GB" sz="1100" b="0" i="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probability of scenario </a:t>
                </a:r>
                <a:r>
                  <a:rPr lang="el-GR" sz="1100" dirty="0">
                    <a:solidFill>
                      <a:schemeClr val="bg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ω</a:t>
                </a:r>
                <a:endParaRPr lang="en-DK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C151339-8704-9215-F55D-CFB1C318CE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2655" y="2044970"/>
                <a:ext cx="2977097" cy="1304203"/>
              </a:xfrm>
              <a:prstGeom prst="rect">
                <a:avLst/>
              </a:prstGeom>
              <a:blipFill>
                <a:blip r:embed="rId4"/>
                <a:stretch>
                  <a:fillRect b="-2885"/>
                </a:stretch>
              </a:blipFill>
            </p:spPr>
            <p:txBody>
              <a:bodyPr/>
              <a:lstStyle/>
              <a:p>
                <a:r>
                  <a:rPr lang="en-DK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600" y="609600"/>
            <a:ext cx="8083296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Findings &amp; Strategic Recommendations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838200" y="1249635"/>
            <a:ext cx="7696200" cy="29259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430"/>
              </a:lnSpc>
              <a:buSzPct val="100000"/>
              <a:buChar char="•"/>
            </a:pPr>
            <a:r>
              <a:rPr lang="en-US" sz="13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Investment Justification:</a:t>
            </a: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Line (1-2) expansion is economically robust across deterministic and stochastic scenarios, provided RES buildout and urban demand materialize as planned.</a:t>
            </a:r>
          </a:p>
          <a:p>
            <a:pPr marL="342900" indent="-342900">
              <a:lnSpc>
                <a:spcPts val="2430"/>
              </a:lnSpc>
              <a:buSzPct val="100000"/>
              <a:buChar char="•"/>
            </a:pPr>
            <a:endParaRPr lang="en-US" sz="1350" dirty="0"/>
          </a:p>
          <a:p>
            <a:pPr marL="342900" indent="-342900">
              <a:lnSpc>
                <a:spcPts val="2430"/>
              </a:lnSpc>
              <a:buSzPct val="100000"/>
              <a:buChar char="•"/>
            </a:pPr>
            <a:r>
              <a:rPr lang="en-US" sz="13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Timing is Critical:</a:t>
            </a: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Timing of line (1-2) expansion varies depending on scenarios proposed by experiments</a:t>
            </a:r>
          </a:p>
          <a:p>
            <a:pPr marL="342900" indent="-342900">
              <a:lnSpc>
                <a:spcPts val="2430"/>
              </a:lnSpc>
              <a:buSzPct val="100000"/>
              <a:buChar char="•"/>
            </a:pPr>
            <a:endParaRPr lang="en-US" sz="1350" dirty="0"/>
          </a:p>
          <a:p>
            <a:pPr marL="342900" indent="-342900">
              <a:lnSpc>
                <a:spcPts val="2430"/>
              </a:lnSpc>
              <a:buSzPct val="100000"/>
              <a:buChar char="•"/>
            </a:pPr>
            <a:r>
              <a:rPr lang="en-US" sz="135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Sensitivity:</a:t>
            </a:r>
            <a:r>
              <a:rPr lang="en-US" sz="1350" dirty="0">
                <a:solidFill>
                  <a:srgbClr val="CBD5E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Investment decision highly sensitive to demand growth and RES availability. Delayed RES transition favors postponement, due to prices of generation at node 2 and 3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782</Words>
  <Application>Microsoft Macintosh PowerPoint</Application>
  <PresentationFormat>On-screen Show (16:9)</PresentationFormat>
  <Paragraphs>136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Perplexity 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Converted Presentation</dc:title>
  <dc:subject>PptxGenJS Presentation</dc:subject>
  <dc:creator>Perplexity</dc:creator>
  <cp:lastModifiedBy>Kenzo Machholm</cp:lastModifiedBy>
  <cp:revision>5</cp:revision>
  <dcterms:created xsi:type="dcterms:W3CDTF">2025-12-03T14:41:23Z</dcterms:created>
  <dcterms:modified xsi:type="dcterms:W3CDTF">2025-12-04T15:32:13Z</dcterms:modified>
</cp:coreProperties>
</file>